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4" r:id="rId4"/>
    <p:sldId id="281" r:id="rId5"/>
    <p:sldId id="292" r:id="rId6"/>
    <p:sldId id="295" r:id="rId7"/>
    <p:sldId id="293" r:id="rId8"/>
    <p:sldId id="294" r:id="rId9"/>
    <p:sldId id="275" r:id="rId10"/>
    <p:sldId id="282" r:id="rId11"/>
    <p:sldId id="283" r:id="rId12"/>
    <p:sldId id="267" r:id="rId13"/>
    <p:sldId id="268" r:id="rId14"/>
    <p:sldId id="285" r:id="rId15"/>
    <p:sldId id="290" r:id="rId16"/>
    <p:sldId id="289" r:id="rId17"/>
    <p:sldId id="291" r:id="rId18"/>
    <p:sldId id="287" r:id="rId19"/>
    <p:sldId id="269" r:id="rId20"/>
    <p:sldId id="271" r:id="rId21"/>
    <p:sldId id="272" r:id="rId22"/>
    <p:sldId id="280" r:id="rId23"/>
    <p:sldId id="257" r:id="rId24"/>
    <p:sldId id="258" r:id="rId25"/>
    <p:sldId id="259" r:id="rId26"/>
    <p:sldId id="260" r:id="rId27"/>
    <p:sldId id="296" r:id="rId28"/>
    <p:sldId id="288" r:id="rId29"/>
    <p:sldId id="261" r:id="rId30"/>
    <p:sldId id="262" r:id="rId31"/>
    <p:sldId id="265" r:id="rId32"/>
    <p:sldId id="284" r:id="rId33"/>
    <p:sldId id="276" r:id="rId34"/>
    <p:sldId id="277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E3501-66D2-4C51-A5BF-77A9079B01A6}" type="datetimeFigureOut">
              <a:rPr lang="it-IT" smtClean="0"/>
              <a:pPr/>
              <a:t>14/02/2024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D574D-0FF9-4736-929C-A20844423D7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Ponti di pace Mostar e i Balcani trent’anni </a:t>
            </a:r>
            <a:r>
              <a:rPr lang="it-IT" dirty="0" err="1" smtClean="0"/>
              <a:t>dopo…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Liceo G. Cesare – M. </a:t>
            </a:r>
            <a:r>
              <a:rPr lang="it-IT" dirty="0" err="1" smtClean="0"/>
              <a:t>Valgimigli</a:t>
            </a:r>
            <a:r>
              <a:rPr lang="it-IT" dirty="0" smtClean="0"/>
              <a:t> </a:t>
            </a:r>
          </a:p>
          <a:p>
            <a:r>
              <a:rPr lang="it-IT" dirty="0" smtClean="0"/>
              <a:t>Classi 5E 5G linguistico, 5B 5D Classico</a:t>
            </a:r>
          </a:p>
          <a:p>
            <a:r>
              <a:rPr lang="it-IT" dirty="0" err="1" smtClean="0"/>
              <a:t>a.s.</a:t>
            </a:r>
            <a:r>
              <a:rPr lang="it-IT" dirty="0" smtClean="0"/>
              <a:t> 2022-2023</a:t>
            </a:r>
          </a:p>
          <a:p>
            <a:r>
              <a:rPr lang="it-IT" dirty="0" smtClean="0"/>
              <a:t>Viaggio 3-8 ott. 16-21 ott. 2023</a:t>
            </a:r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osta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688000" cy="6516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5576" y="620688"/>
            <a:ext cx="2805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Mostar, città simbolo</a:t>
            </a:r>
            <a:endParaRPr lang="it-IT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oi sul pon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249126" cy="619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rajevo War Tunnel - Tripadvis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370000" cy="5580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475656" y="1052736"/>
            <a:ext cx="5974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Casa </a:t>
            </a:r>
            <a:r>
              <a:rPr lang="it-IT" sz="2400" dirty="0" err="1" smtClean="0">
                <a:solidFill>
                  <a:schemeClr val="bg1"/>
                </a:solidFill>
              </a:rPr>
              <a:t>Kolar</a:t>
            </a:r>
            <a:r>
              <a:rPr lang="it-IT" sz="2400" dirty="0" smtClean="0">
                <a:solidFill>
                  <a:schemeClr val="bg1"/>
                </a:solidFill>
              </a:rPr>
              <a:t> – Sarajevo e il tunnel della speranza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arajevo: Tour guidato della città con il Tunnel di Sarajevo | GetYourGu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7096125" cy="506730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07504" y="5661248"/>
            <a:ext cx="10227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lungo 760 metri, largo un metro e venti, alto un metro e mezzo. </a:t>
            </a:r>
          </a:p>
          <a:p>
            <a:r>
              <a:rPr lang="it-IT" dirty="0" smtClean="0"/>
              <a:t>Dal marzo al luglio 1993 più di duecento persone l’avevano scavato</a:t>
            </a:r>
          </a:p>
          <a:p>
            <a:r>
              <a:rPr lang="it-IT" dirty="0" smtClean="0"/>
              <a:t>Collegava le due parti libere della città, </a:t>
            </a:r>
            <a:r>
              <a:rPr lang="it-IT" dirty="0" err="1" smtClean="0"/>
              <a:t>Dobrinja</a:t>
            </a:r>
            <a:r>
              <a:rPr lang="it-IT" dirty="0" smtClean="0"/>
              <a:t> e </a:t>
            </a:r>
            <a:r>
              <a:rPr lang="it-IT" dirty="0" err="1" smtClean="0"/>
              <a:t>Butmir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7544" y="188640"/>
            <a:ext cx="780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 la gente di Sarajevo “il tunnel” è il simbolo del coraggio e della sopravvivenza.</a:t>
            </a:r>
            <a:endParaRPr lang="it-IT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blob:https://web.whatsapp.com/120f5052-b787-40f0-9b48-48976a67b15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 descr="Tunnel dopp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32656"/>
            <a:ext cx="4782106" cy="63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ar childhoo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490470" cy="63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ltalena muse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62000"/>
            <a:ext cx="4968552" cy="662042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7504" y="620688"/>
            <a:ext cx="2208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Museo dell’infanzia </a:t>
            </a:r>
          </a:p>
          <a:p>
            <a:r>
              <a:rPr lang="it-IT" sz="2400" dirty="0" smtClean="0"/>
              <a:t>di Sarajevo</a:t>
            </a:r>
            <a:endParaRPr lang="it-IT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rebren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88640"/>
            <a:ext cx="4917196" cy="6552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48680"/>
            <a:ext cx="23715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Majkama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Zenama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Djeci=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Madri, Donne e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Bambini</a:t>
            </a:r>
          </a:p>
          <a:p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Statua alla loro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Memoria di</a:t>
            </a:r>
          </a:p>
          <a:p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Srebrenica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Kamp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Westerbork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</a:t>
            </a:r>
          </a:p>
          <a:p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Truus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Menger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Ikv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(NL)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rebrenica cimit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586411" cy="6444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87624" y="5805264"/>
            <a:ext cx="3704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solidFill>
                  <a:schemeClr val="bg1"/>
                </a:solidFill>
              </a:rPr>
              <a:t>Srebrenica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Memorial</a:t>
            </a:r>
            <a:r>
              <a:rPr lang="it-IT" sz="2400" dirty="0" smtClean="0">
                <a:solidFill>
                  <a:schemeClr val="bg1"/>
                </a:solidFill>
              </a:rPr>
              <a:t> Center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blob:https://web.whatsapp.com/62e2114b-9a1d-4ba8-b9c4-71a8b36b990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 descr="Tekla Blaga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32656"/>
            <a:ext cx="4674893" cy="622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a rivista il Mulino: Trent'anni dopo la Jugoslavia. I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6" y="332656"/>
            <a:ext cx="4471465" cy="2520280"/>
          </a:xfrm>
          <a:prstGeom prst="rect">
            <a:avLst/>
          </a:prstGeom>
          <a:noFill/>
        </p:spPr>
      </p:pic>
      <p:pic>
        <p:nvPicPr>
          <p:cNvPr id="3" name="Immagine 2" descr="Carta ogg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924944"/>
            <a:ext cx="3777267" cy="370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lagaj Grupp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8748000" cy="65664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427984" y="6021288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chemeClr val="bg2">
                    <a:lumMod val="25000"/>
                  </a:schemeClr>
                </a:solidFill>
              </a:rPr>
              <a:t>Blagaj</a:t>
            </a:r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bg2">
                    <a:lumMod val="25000"/>
                  </a:schemeClr>
                </a:solidFill>
              </a:rPr>
              <a:t>Tekija</a:t>
            </a:r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</a:rPr>
              <a:t> Monastero Dervisci</a:t>
            </a:r>
            <a:endParaRPr lang="it-IT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r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7" y="0"/>
            <a:ext cx="91363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ella Tekija.jpg"/>
          <p:cNvPicPr>
            <a:picLocks noChangeAspect="1"/>
          </p:cNvPicPr>
          <p:nvPr/>
        </p:nvPicPr>
        <p:blipFill>
          <a:blip r:embed="rId2" cstate="print"/>
          <a:srcRect l="1746" t="4652" r="17073"/>
          <a:stretch>
            <a:fillRect/>
          </a:stretch>
        </p:blipFill>
        <p:spPr>
          <a:xfrm>
            <a:off x="899592" y="548680"/>
            <a:ext cx="6696744" cy="59039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onte A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6120000" cy="612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1560" y="1772816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     </a:t>
            </a:r>
            <a:r>
              <a:rPr lang="it-IT" sz="3200" dirty="0" err="1" smtClean="0">
                <a:solidFill>
                  <a:schemeClr val="bg1"/>
                </a:solidFill>
              </a:rPr>
              <a:t>Visegrad</a:t>
            </a:r>
            <a:r>
              <a:rPr lang="it-IT" sz="3200" dirty="0" smtClean="0">
                <a:solidFill>
                  <a:schemeClr val="bg1"/>
                </a:solidFill>
              </a:rPr>
              <a:t> Il ponte sulla </a:t>
            </a:r>
            <a:r>
              <a:rPr lang="it-IT" sz="3200" dirty="0" err="1" smtClean="0">
                <a:solidFill>
                  <a:schemeClr val="bg1"/>
                </a:solidFill>
              </a:rPr>
              <a:t>Drina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948264" y="620688"/>
            <a:ext cx="2195736" cy="40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Durante la guerra </a:t>
            </a:r>
          </a:p>
          <a:p>
            <a:r>
              <a:rPr lang="it-IT" dirty="0" smtClean="0"/>
              <a:t>di Bosnia fu teatro</a:t>
            </a:r>
          </a:p>
          <a:p>
            <a:r>
              <a:rPr lang="it-IT" dirty="0" smtClean="0"/>
              <a:t>Di brutale massacro </a:t>
            </a:r>
          </a:p>
          <a:p>
            <a:r>
              <a:rPr lang="it-IT" dirty="0" smtClean="0"/>
              <a:t>ai danni della </a:t>
            </a:r>
          </a:p>
          <a:p>
            <a:r>
              <a:rPr lang="it-IT" dirty="0" smtClean="0"/>
              <a:t>popolazione civile</a:t>
            </a:r>
          </a:p>
          <a:p>
            <a:r>
              <a:rPr lang="it-IT" dirty="0" smtClean="0"/>
              <a:t>1882.</a:t>
            </a:r>
          </a:p>
          <a:p>
            <a:endParaRPr lang="it-IT" dirty="0"/>
          </a:p>
          <a:p>
            <a:r>
              <a:rPr lang="it-IT" dirty="0" smtClean="0"/>
              <a:t>Oggi patrimonio </a:t>
            </a:r>
          </a:p>
          <a:p>
            <a:r>
              <a:rPr lang="it-IT" dirty="0" smtClean="0"/>
              <a:t>dell’UNESCO</a:t>
            </a:r>
          </a:p>
          <a:p>
            <a:endParaRPr lang="it-IT" dirty="0"/>
          </a:p>
          <a:p>
            <a:r>
              <a:rPr lang="it-IT" dirty="0" smtClean="0"/>
              <a:t>La sua notorietà è</a:t>
            </a:r>
          </a:p>
          <a:p>
            <a:r>
              <a:rPr lang="it-IT" dirty="0" smtClean="0"/>
              <a:t>Legata al testo di Ivo</a:t>
            </a:r>
          </a:p>
          <a:p>
            <a:r>
              <a:rPr lang="it-IT" dirty="0" err="1" smtClean="0"/>
              <a:t>Andric</a:t>
            </a:r>
            <a:r>
              <a:rPr lang="it-IT" dirty="0" smtClean="0"/>
              <a:t>  </a:t>
            </a:r>
            <a:r>
              <a:rPr lang="it-IT" i="1" dirty="0" smtClean="0"/>
              <a:t>Il ponte </a:t>
            </a:r>
          </a:p>
          <a:p>
            <a:r>
              <a:rPr lang="it-IT" i="1" dirty="0" smtClean="0"/>
              <a:t>sulla </a:t>
            </a:r>
            <a:r>
              <a:rPr lang="it-IT" i="1" dirty="0" err="1" smtClean="0"/>
              <a:t>Drina</a:t>
            </a:r>
            <a:r>
              <a:rPr lang="it-IT" i="1" dirty="0" smtClean="0"/>
              <a:t> </a:t>
            </a:r>
            <a:r>
              <a:rPr lang="it-IT" dirty="0" smtClean="0"/>
              <a:t>(1945)</a:t>
            </a:r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E e 5G 2024 b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764704"/>
            <a:ext cx="5904000" cy="5904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23728" y="1196752"/>
            <a:ext cx="3269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5E </a:t>
            </a:r>
            <a:r>
              <a:rPr lang="it-IT" sz="2000" dirty="0" smtClean="0">
                <a:solidFill>
                  <a:schemeClr val="bg1"/>
                </a:solidFill>
              </a:rPr>
              <a:t>e 5G Linguistico a </a:t>
            </a:r>
            <a:r>
              <a:rPr lang="it-IT" sz="2000" dirty="0" err="1" smtClean="0">
                <a:solidFill>
                  <a:schemeClr val="bg1"/>
                </a:solidFill>
              </a:rPr>
              <a:t>Visegrad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ogetti dal 2020\Ponti di pace\Viaggio\5E e 5G 2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0648"/>
            <a:ext cx="6408000" cy="6408000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2699792" y="5877272"/>
            <a:ext cx="4649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5E e 5G </a:t>
            </a:r>
            <a:r>
              <a:rPr lang="it-IT" sz="2800" dirty="0" smtClean="0">
                <a:solidFill>
                  <a:schemeClr val="bg1"/>
                </a:solidFill>
              </a:rPr>
              <a:t>Linguistico </a:t>
            </a:r>
            <a:r>
              <a:rPr lang="it-IT" sz="2800" dirty="0" smtClean="0">
                <a:solidFill>
                  <a:schemeClr val="bg1"/>
                </a:solidFill>
              </a:rPr>
              <a:t>a Sarajevo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ajevo - boschi ott. 2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673606" cy="576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19672" y="5733256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C000"/>
                </a:solidFill>
              </a:rPr>
              <a:t>5B e 5D Classico a Sarajevo</a:t>
            </a:r>
            <a:endParaRPr lang="it-IT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Quattro+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32656"/>
            <a:ext cx="7136218" cy="6336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00192" y="404664"/>
            <a:ext cx="2145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Gli accompagnatori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Quattro…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 proff. in cor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764704"/>
            <a:ext cx="7491071" cy="586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16016" y="1196752"/>
            <a:ext cx="1589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</a:rPr>
              <a:t>+ Quattro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ajevo 18 ott. 2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256000" cy="6192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11760" y="692696"/>
            <a:ext cx="354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</a:rPr>
              <a:t>5B e 5D Classico a Sarajevo</a:t>
            </a:r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onte Saraje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393006" cy="630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99592" y="548680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Ponte  latino a Sarajevo</a:t>
            </a:r>
          </a:p>
          <a:p>
            <a:r>
              <a:rPr lang="it-IT" sz="2000" dirty="0" smtClean="0">
                <a:solidFill>
                  <a:schemeClr val="bg1"/>
                </a:solidFill>
              </a:rPr>
              <a:t>Il luogo dell’attentato 28 giugno 1914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alato ott. 2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153206" cy="612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267744" y="551723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         5B e 5D Classico a Spalato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edjugorie 2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88640"/>
            <a:ext cx="5112568" cy="64087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63688" y="69269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Medjugorje</a:t>
            </a:r>
            <a:r>
              <a:rPr lang="it-IT" dirty="0" smtClean="0">
                <a:solidFill>
                  <a:schemeClr val="bg1"/>
                </a:solidFill>
              </a:rPr>
              <a:t>. Il luogo delle apparizioni della Regina della Pace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rjevo meetin for cul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753466" cy="619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er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632806" cy="6480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ereo al tramon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810005" cy="640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osch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632806" cy="648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brary Saraje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784000" cy="65922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iet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32656"/>
            <a:ext cx="4782106" cy="6372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948264" y="1052736"/>
            <a:ext cx="2407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Chi ce ne parla</a:t>
            </a:r>
          </a:p>
          <a:p>
            <a:endParaRPr lang="it-IT" dirty="0" smtClean="0"/>
          </a:p>
          <a:p>
            <a:r>
              <a:rPr lang="it-IT" dirty="0" smtClean="0"/>
              <a:t>No, non una guida,</a:t>
            </a:r>
          </a:p>
          <a:p>
            <a:endParaRPr lang="it-IT" dirty="0" smtClean="0"/>
          </a:p>
          <a:p>
            <a:r>
              <a:rPr lang="it-IT" dirty="0" smtClean="0"/>
              <a:t>Pietro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upe vampe: l'incendio della Biblioteca di Sarajevo, 25 agosto 19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2857500" cy="1905000"/>
          </a:xfrm>
          <a:prstGeom prst="rect">
            <a:avLst/>
          </a:prstGeom>
          <a:noFill/>
        </p:spPr>
      </p:pic>
      <p:sp>
        <p:nvSpPr>
          <p:cNvPr id="35844" name="AutoShape 4" descr="Alla scoperta della Bosnia, una meta turistica sempre più richiesta |  Euro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5846" name="AutoShape 6" descr="Alla scoperta della Bosnia, una meta turistica sempre più richiesta |  Euro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5848" name="Picture 8" descr="La rinascita del municipio di Sarajev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9" y="260648"/>
            <a:ext cx="2966607" cy="4536000"/>
          </a:xfrm>
          <a:prstGeom prst="rect">
            <a:avLst/>
          </a:prstGeom>
          <a:noFill/>
        </p:spPr>
      </p:pic>
      <p:pic>
        <p:nvPicPr>
          <p:cNvPr id="35850" name="Picture 10" descr="Sarajev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3861048"/>
            <a:ext cx="3912864" cy="2699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iblioteca ogg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00" y="793750"/>
            <a:ext cx="7874000" cy="5270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59632" y="260648"/>
            <a:ext cx="288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biblioteca di Sarajevo oggi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amma perenne ai partigia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864050" cy="6480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404664"/>
            <a:ext cx="21957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Fiamma eterna</a:t>
            </a:r>
          </a:p>
          <a:p>
            <a:r>
              <a:rPr lang="it-IT" sz="2400" dirty="0" smtClean="0"/>
              <a:t>Sarajevo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Memoriale delle vittime militari e civili della Seconda Guerra Mondiale</a:t>
            </a:r>
            <a:endParaRPr lang="it-IT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273</Words>
  <Application>Microsoft Office PowerPoint</Application>
  <PresentationFormat>Presentazione su schermo (4:3)</PresentationFormat>
  <Paragraphs>63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Ponti di pace Mostar e i Balcani trent’anni dopo…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Ponti di pace Mostar e i Balcani trent’anni dopo… </dc:title>
  <dc:creator>Cecilia</dc:creator>
  <cp:lastModifiedBy>Cecilia</cp:lastModifiedBy>
  <cp:revision>19</cp:revision>
  <dcterms:created xsi:type="dcterms:W3CDTF">2024-02-14T15:09:13Z</dcterms:created>
  <dcterms:modified xsi:type="dcterms:W3CDTF">2024-02-14T19:38:48Z</dcterms:modified>
</cp:coreProperties>
</file>